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71" r:id="rId2"/>
    <p:sldId id="256" r:id="rId3"/>
    <p:sldId id="257" r:id="rId4"/>
    <p:sldId id="259" r:id="rId5"/>
    <p:sldId id="261" r:id="rId6"/>
    <p:sldId id="258" r:id="rId7"/>
    <p:sldId id="260" r:id="rId8"/>
    <p:sldId id="263" r:id="rId9"/>
    <p:sldId id="270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F6394-2DE1-4F16-8B08-EB8D6FBC63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0C758-4E0E-49CA-8001-E36BA32B0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0C758-4E0E-49CA-8001-E36BA32B00E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EF3D5-C20F-45D8-B2F7-932DEE97FCBB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1A1A9-BECC-42D2-B59B-7313BC16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Skills of Teaching and its components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Goutam</a:t>
            </a:r>
            <a:r>
              <a:rPr lang="en-US" dirty="0" smtClean="0"/>
              <a:t> </a:t>
            </a:r>
            <a:r>
              <a:rPr lang="en-US" dirty="0" err="1" smtClean="0"/>
              <a:t>Patra</a:t>
            </a:r>
            <a:endParaRPr lang="en-US" dirty="0" smtClean="0"/>
          </a:p>
          <a:p>
            <a:r>
              <a:rPr lang="en-US" dirty="0" smtClean="0"/>
              <a:t>Govt. College of Education, </a:t>
            </a:r>
            <a:r>
              <a:rPr lang="en-US" dirty="0" err="1" smtClean="0"/>
              <a:t>Banipur</a:t>
            </a:r>
            <a:endParaRPr lang="en-US" dirty="0" smtClean="0"/>
          </a:p>
          <a:p>
            <a:r>
              <a:rPr lang="en-US" dirty="0" smtClean="0"/>
              <a:t>North 24 </a:t>
            </a:r>
            <a:r>
              <a:rPr lang="en-US" dirty="0" err="1" smtClean="0"/>
              <a:t>Paraganas</a:t>
            </a:r>
            <a:endParaRPr lang="en-US" dirty="0" smtClean="0"/>
          </a:p>
          <a:p>
            <a:r>
              <a:rPr lang="en-US" dirty="0" smtClean="0"/>
              <a:t>West Bengal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regarding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600" dirty="0" smtClean="0"/>
              <a:t>Skill of explaining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Skill of using Board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Skill in increasing student’s participation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Skill of identifying instructional objectives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Skill of using audio-visual aids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Skill of class management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Skill of giving assignment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Questioning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‘</a:t>
            </a:r>
            <a:r>
              <a:rPr lang="en-US" i="1" dirty="0" err="1" smtClean="0"/>
              <a:t>Pranipatena</a:t>
            </a:r>
            <a:r>
              <a:rPr lang="en-US" i="1" dirty="0" smtClean="0"/>
              <a:t> </a:t>
            </a:r>
            <a:r>
              <a:rPr lang="en-US" i="1" dirty="0" err="1" smtClean="0"/>
              <a:t>pariprashnena</a:t>
            </a:r>
            <a:r>
              <a:rPr lang="en-US" i="1" dirty="0" smtClean="0"/>
              <a:t> </a:t>
            </a:r>
            <a:r>
              <a:rPr lang="en-US" i="1" dirty="0" err="1" smtClean="0"/>
              <a:t>sebaya</a:t>
            </a:r>
            <a:r>
              <a:rPr lang="en-US" i="1" dirty="0" smtClean="0"/>
              <a:t>’ </a:t>
            </a:r>
            <a:r>
              <a:rPr lang="en-US" i="1" dirty="0" err="1" smtClean="0"/>
              <a:t>Gita</a:t>
            </a:r>
            <a:endParaRPr lang="en-US" i="1" dirty="0" smtClean="0"/>
          </a:p>
          <a:p>
            <a:pPr algn="just"/>
            <a:r>
              <a:rPr lang="en-US" dirty="0" err="1" smtClean="0"/>
              <a:t>Sacretic</a:t>
            </a:r>
            <a:r>
              <a:rPr lang="en-US" dirty="0" smtClean="0"/>
              <a:t> Method and questioning</a:t>
            </a:r>
          </a:p>
          <a:p>
            <a:pPr algn="just"/>
            <a:r>
              <a:rPr lang="en-US" dirty="0" smtClean="0"/>
              <a:t>Interrogative statement</a:t>
            </a:r>
          </a:p>
          <a:p>
            <a:pPr algn="just"/>
            <a:r>
              <a:rPr lang="en-US" dirty="0" smtClean="0"/>
              <a:t>“ The class room teacher probably devotes more time and thought to asking questions than anybody since </a:t>
            </a:r>
            <a:r>
              <a:rPr lang="en-US" dirty="0" err="1" smtClean="0"/>
              <a:t>socrates</a:t>
            </a:r>
            <a:r>
              <a:rPr lang="en-US" dirty="0" smtClean="0"/>
              <a:t>. One might even say the teacher is a professional question maker”-</a:t>
            </a:r>
            <a:r>
              <a:rPr lang="en-US" dirty="0" err="1" smtClean="0"/>
              <a:t>Aschner</a:t>
            </a:r>
            <a:endParaRPr lang="en-US" dirty="0" smtClean="0"/>
          </a:p>
          <a:p>
            <a:pPr algn="just"/>
            <a:r>
              <a:rPr lang="en-US" dirty="0" smtClean="0"/>
              <a:t>“ By a conscious process of good questioning an intelligent teacher can lead his educational </a:t>
            </a:r>
            <a:r>
              <a:rPr lang="en-US" dirty="0" err="1" smtClean="0"/>
              <a:t>travellIng</a:t>
            </a:r>
            <a:r>
              <a:rPr lang="en-US" dirty="0" smtClean="0"/>
              <a:t> through unfamiliar regions to a desired destination.”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Types of Questioning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 smtClean="0"/>
              <a:t>Memory Question</a:t>
            </a:r>
          </a:p>
          <a:p>
            <a:r>
              <a:rPr lang="en-US" dirty="0" err="1" smtClean="0"/>
              <a:t>Organisational</a:t>
            </a:r>
            <a:r>
              <a:rPr lang="en-US" dirty="0" smtClean="0"/>
              <a:t> Question</a:t>
            </a:r>
          </a:p>
          <a:p>
            <a:r>
              <a:rPr lang="en-US" dirty="0" smtClean="0"/>
              <a:t>Reasoning Question</a:t>
            </a:r>
          </a:p>
          <a:p>
            <a:r>
              <a:rPr lang="en-US" dirty="0" smtClean="0"/>
              <a:t>Evaluative Question</a:t>
            </a:r>
          </a:p>
          <a:p>
            <a:r>
              <a:rPr lang="en-US" dirty="0" smtClean="0"/>
              <a:t>Inference Question</a:t>
            </a:r>
          </a:p>
          <a:p>
            <a:r>
              <a:rPr lang="en-US" dirty="0" smtClean="0"/>
              <a:t>Informational Question</a:t>
            </a:r>
          </a:p>
          <a:p>
            <a:r>
              <a:rPr lang="en-US" dirty="0" smtClean="0"/>
              <a:t>Comparison Question</a:t>
            </a:r>
          </a:p>
          <a:p>
            <a:r>
              <a:rPr lang="en-US" dirty="0" smtClean="0"/>
              <a:t>Analysis Question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Examination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Drilling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Review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Developmental Question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Recapitulatory</a:t>
            </a:r>
            <a:r>
              <a:rPr lang="en-US" dirty="0" smtClean="0"/>
              <a:t>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Explanatory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Summary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Leading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Factual answer type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Disciplinary Question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Components of Skill of Questioning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Clarity and precision of language</a:t>
            </a:r>
          </a:p>
          <a:p>
            <a:r>
              <a:rPr lang="en-US" dirty="0" smtClean="0"/>
              <a:t>Linking with specific objectives</a:t>
            </a:r>
          </a:p>
          <a:p>
            <a:r>
              <a:rPr lang="en-US" dirty="0" smtClean="0"/>
              <a:t>Re-</a:t>
            </a:r>
            <a:r>
              <a:rPr lang="en-US" dirty="0" err="1" smtClean="0"/>
              <a:t>focussing</a:t>
            </a:r>
            <a:r>
              <a:rPr lang="en-US" dirty="0" smtClean="0"/>
              <a:t> and redirecting</a:t>
            </a:r>
          </a:p>
          <a:p>
            <a:r>
              <a:rPr lang="en-US" dirty="0" smtClean="0"/>
              <a:t>Using students responses for further questioning</a:t>
            </a:r>
          </a:p>
          <a:p>
            <a:r>
              <a:rPr lang="en-US" smtClean="0"/>
              <a:t>Prompting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19199"/>
          </a:xfrm>
        </p:spPr>
        <p:txBody>
          <a:bodyPr>
            <a:normAutofit/>
          </a:bodyPr>
          <a:lstStyle/>
          <a:p>
            <a:r>
              <a:rPr lang="en-US" dirty="0" smtClean="0"/>
              <a:t>Skills of Teaching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991600" cy="6096000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“Teaching skills are specific </a:t>
            </a:r>
            <a:r>
              <a:rPr lang="en-US" sz="4000" dirty="0" smtClean="0">
                <a:solidFill>
                  <a:srgbClr val="FF0000"/>
                </a:solidFill>
              </a:rPr>
              <a:t>instructional activities and procedures</a:t>
            </a:r>
            <a:r>
              <a:rPr lang="en-US" sz="4000" dirty="0" smtClean="0"/>
              <a:t> that a teacher may use in his classroom. They are related to the various </a:t>
            </a:r>
            <a:r>
              <a:rPr lang="en-US" sz="4000" dirty="0" smtClean="0">
                <a:solidFill>
                  <a:srgbClr val="FF0000"/>
                </a:solidFill>
              </a:rPr>
              <a:t>stages of teaching </a:t>
            </a:r>
            <a:r>
              <a:rPr lang="en-US" sz="4000" dirty="0" smtClean="0"/>
              <a:t>or in the </a:t>
            </a:r>
            <a:r>
              <a:rPr lang="en-US" sz="4000" dirty="0" smtClean="0">
                <a:solidFill>
                  <a:srgbClr val="FF0000"/>
                </a:solidFill>
              </a:rPr>
              <a:t>continuous flow</a:t>
            </a:r>
            <a:r>
              <a:rPr lang="en-US" sz="4000" dirty="0" smtClean="0"/>
              <a:t> of </a:t>
            </a:r>
            <a:r>
              <a:rPr lang="en-US" sz="4000" dirty="0" smtClean="0">
                <a:solidFill>
                  <a:srgbClr val="FF0000"/>
                </a:solidFill>
              </a:rPr>
              <a:t>teacher’s performance</a:t>
            </a:r>
            <a:r>
              <a:rPr lang="en-US" sz="4000" dirty="0" smtClean="0"/>
              <a:t>” </a:t>
            </a:r>
            <a:r>
              <a:rPr lang="en-US" sz="4000" dirty="0" err="1" smtClean="0"/>
              <a:t>N.L.Gaze</a:t>
            </a:r>
            <a:endParaRPr lang="en-US" sz="4000" dirty="0" smtClean="0"/>
          </a:p>
          <a:p>
            <a:pPr algn="just"/>
            <a:r>
              <a:rPr lang="en-US" sz="4000" dirty="0" smtClean="0"/>
              <a:t>Activities based on skill: 1)Fixing objectives or goal</a:t>
            </a:r>
          </a:p>
          <a:p>
            <a:pPr algn="just"/>
            <a:r>
              <a:rPr lang="en-US" sz="4000" dirty="0" smtClean="0"/>
              <a:t>2) Deciding ways to achieve them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305800" cy="5105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3) </a:t>
            </a:r>
            <a:r>
              <a:rPr lang="en-US" dirty="0" smtClean="0">
                <a:solidFill>
                  <a:srgbClr val="7030A0"/>
                </a:solidFill>
              </a:rPr>
              <a:t>Learning experiences to be given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4) Maxims/principles to be followed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5) Teaching approaches to be followed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6) Teaching aids to be used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7) Time maintenance to each unit/sub-unit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8) Management of the class room A) Perception and interaction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B) Diagnosis 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c) Reaction adopting strategies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</a:rPr>
              <a:t>d) Assessing progress/achievement</a:t>
            </a:r>
          </a:p>
          <a:p>
            <a:pPr algn="just"/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Defined micro-teaching as a system of </a:t>
            </a:r>
            <a:r>
              <a:rPr lang="en-US" dirty="0" smtClean="0">
                <a:solidFill>
                  <a:srgbClr val="FF0000"/>
                </a:solidFill>
              </a:rPr>
              <a:t>controlled practice</a:t>
            </a:r>
            <a:r>
              <a:rPr lang="en-US" dirty="0" smtClean="0"/>
              <a:t> that make it possible </a:t>
            </a:r>
            <a:r>
              <a:rPr lang="en-US" dirty="0" smtClean="0">
                <a:solidFill>
                  <a:srgbClr val="FF0000"/>
                </a:solidFill>
              </a:rPr>
              <a:t>to concentrate on specific teaching skills</a:t>
            </a:r>
            <a:r>
              <a:rPr lang="en-US" dirty="0" smtClean="0"/>
              <a:t> and to practice teaching </a:t>
            </a:r>
            <a:r>
              <a:rPr lang="en-US" dirty="0" smtClean="0">
                <a:solidFill>
                  <a:srgbClr val="FF0000"/>
                </a:solidFill>
              </a:rPr>
              <a:t>under controlled situation</a:t>
            </a:r>
            <a:r>
              <a:rPr lang="en-US" dirty="0" smtClean="0"/>
              <a:t>.(Allen &amp; eve, 1968)</a:t>
            </a:r>
          </a:p>
          <a:p>
            <a:r>
              <a:rPr lang="en-US" dirty="0" smtClean="0"/>
              <a:t>Micro-Teaching is a </a:t>
            </a:r>
            <a:r>
              <a:rPr lang="en-US" dirty="0" smtClean="0">
                <a:solidFill>
                  <a:srgbClr val="FF0000"/>
                </a:solidFill>
              </a:rPr>
              <a:t>teacher education technique </a:t>
            </a:r>
            <a:r>
              <a:rPr lang="en-US" dirty="0" smtClean="0"/>
              <a:t>which allows teachers to apply clearly defined teaching skills to carefully prepared lessons in a planned  series of </a:t>
            </a:r>
            <a:r>
              <a:rPr lang="en-US" dirty="0" smtClean="0">
                <a:solidFill>
                  <a:srgbClr val="FF0000"/>
                </a:solidFill>
              </a:rPr>
              <a:t>five to ten minutes </a:t>
            </a:r>
            <a:r>
              <a:rPr lang="en-US" dirty="0" smtClean="0"/>
              <a:t>with a small group of real students offer with an opportunity </a:t>
            </a:r>
            <a:r>
              <a:rPr lang="en-US" dirty="0" smtClean="0">
                <a:solidFill>
                  <a:srgbClr val="FF0000"/>
                </a:solidFill>
              </a:rPr>
              <a:t>to observe on video-tape</a:t>
            </a:r>
            <a:r>
              <a:rPr lang="en-US" dirty="0" smtClean="0"/>
              <a:t>” (Bush,1968)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Characteristics of Micro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Teaching is realistic and not mechanical</a:t>
            </a:r>
          </a:p>
          <a:p>
            <a:r>
              <a:rPr lang="en-US" dirty="0" smtClean="0"/>
              <a:t>Objective based (</a:t>
            </a:r>
            <a:r>
              <a:rPr lang="en-US" dirty="0" smtClean="0">
                <a:solidFill>
                  <a:srgbClr val="FF0000"/>
                </a:solidFill>
              </a:rPr>
              <a:t>skill development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strategy for teacher’s training</a:t>
            </a:r>
          </a:p>
          <a:p>
            <a:r>
              <a:rPr lang="en-US" dirty="0" smtClean="0"/>
              <a:t>Analytical for particular teaching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A small group teaching</a:t>
            </a:r>
          </a:p>
          <a:p>
            <a:r>
              <a:rPr lang="en-US" dirty="0" smtClean="0"/>
              <a:t>A class teaching of five to ten minutes</a:t>
            </a:r>
          </a:p>
          <a:p>
            <a:r>
              <a:rPr lang="en-US" dirty="0" smtClean="0"/>
              <a:t>Remedial and motivating</a:t>
            </a:r>
          </a:p>
          <a:p>
            <a:r>
              <a:rPr lang="en-US" dirty="0" smtClean="0"/>
              <a:t>Full of diversified actions-Observation, Analysis, Preparation, Practice, Transmission and evaluation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Phases of Micro Teaching-</a:t>
            </a:r>
            <a:r>
              <a:rPr lang="en-US" dirty="0" err="1" smtClean="0"/>
              <a:t>J.C.Cliff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Knowledge acquisition phase- Observing, Demonstration of skill, Analysis and Discussion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Skill acquisition phase-Preparing Micro lesson, Practice skills, Evaluating performance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Skill acquisition phase transfer of skill to actual teaching situation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153400" cy="152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 of Micro-Teaching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Micro-elements:</a:t>
            </a:r>
            <a:r>
              <a:rPr lang="en-US" dirty="0" smtClean="0"/>
              <a:t> Helps trainees to master the components of the complicated task of teaching effectively at micro level.</a:t>
            </a:r>
          </a:p>
          <a:p>
            <a:r>
              <a:rPr lang="en-US" b="1" dirty="0" smtClean="0"/>
              <a:t>Identification of different teaching skills: </a:t>
            </a:r>
          </a:p>
          <a:p>
            <a:r>
              <a:rPr lang="en-US" b="1" dirty="0" smtClean="0"/>
              <a:t>Pre-instructional- </a:t>
            </a:r>
            <a:r>
              <a:rPr lang="en-US" b="1" dirty="0" smtClean="0">
                <a:solidFill>
                  <a:schemeClr val="tx2"/>
                </a:solidFill>
              </a:rPr>
              <a:t>writing instructional objectives, proper organization of content, selection of teaching –Aids and activities</a:t>
            </a:r>
          </a:p>
          <a:p>
            <a:r>
              <a:rPr lang="en-US" b="1" dirty="0" smtClean="0"/>
              <a:t> Instructional skills: </a:t>
            </a:r>
            <a:r>
              <a:rPr lang="en-US" b="1" dirty="0" smtClean="0">
                <a:solidFill>
                  <a:srgbClr val="FF0000"/>
                </a:solidFill>
              </a:rPr>
              <a:t>Introducing lesson, explaining, illustrating with examples, questioning, probing questions, re-</a:t>
            </a:r>
            <a:r>
              <a:rPr lang="en-US" b="1" dirty="0" err="1" smtClean="0">
                <a:solidFill>
                  <a:srgbClr val="FF0000"/>
                </a:solidFill>
              </a:rPr>
              <a:t>organising</a:t>
            </a:r>
            <a:r>
              <a:rPr lang="en-US" b="1" dirty="0" smtClean="0">
                <a:solidFill>
                  <a:srgbClr val="FF0000"/>
                </a:solidFill>
              </a:rPr>
              <a:t> attending </a:t>
            </a:r>
            <a:r>
              <a:rPr lang="en-US" b="1" dirty="0" err="1" smtClean="0">
                <a:solidFill>
                  <a:srgbClr val="FF0000"/>
                </a:solidFill>
              </a:rPr>
              <a:t>behaviour</a:t>
            </a:r>
            <a:r>
              <a:rPr lang="en-US" b="1" dirty="0" smtClean="0">
                <a:solidFill>
                  <a:srgbClr val="FF0000"/>
                </a:solidFill>
              </a:rPr>
              <a:t>, re-</a:t>
            </a:r>
            <a:r>
              <a:rPr lang="en-US" b="1" dirty="0" err="1" smtClean="0">
                <a:solidFill>
                  <a:srgbClr val="FF0000"/>
                </a:solidFill>
              </a:rPr>
              <a:t>inforcing</a:t>
            </a:r>
            <a:r>
              <a:rPr lang="en-US" b="1" dirty="0" smtClean="0">
                <a:solidFill>
                  <a:srgbClr val="FF0000"/>
                </a:solidFill>
              </a:rPr>
              <a:t> pupil participation etc.</a:t>
            </a:r>
          </a:p>
          <a:p>
            <a:r>
              <a:rPr lang="en-US" b="1" dirty="0" smtClean="0"/>
              <a:t>Post Instructional skills: </a:t>
            </a:r>
            <a:r>
              <a:rPr lang="en-US" b="1" dirty="0" smtClean="0">
                <a:solidFill>
                  <a:srgbClr val="002060"/>
                </a:solidFill>
              </a:rPr>
              <a:t>evaluation, performance test, remedial measures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Different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Allen Ryan—(14 </a:t>
            </a:r>
            <a:r>
              <a:rPr lang="en-US" dirty="0" err="1" smtClean="0"/>
              <a:t>slkills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1</a:t>
            </a:r>
            <a:r>
              <a:rPr lang="en-US" sz="3400" dirty="0" smtClean="0"/>
              <a:t>. Stimulus variation</a:t>
            </a:r>
          </a:p>
          <a:p>
            <a:pPr>
              <a:buNone/>
            </a:pPr>
            <a:r>
              <a:rPr lang="en-US" sz="3400" dirty="0" smtClean="0"/>
              <a:t>  2. Set –induction</a:t>
            </a:r>
          </a:p>
          <a:p>
            <a:pPr>
              <a:buNone/>
            </a:pPr>
            <a:r>
              <a:rPr lang="en-US" sz="3400" dirty="0" smtClean="0"/>
              <a:t>  3. Silence and non-verbal cues</a:t>
            </a:r>
          </a:p>
          <a:p>
            <a:pPr>
              <a:buNone/>
            </a:pPr>
            <a:r>
              <a:rPr lang="en-US" sz="3400" dirty="0" smtClean="0"/>
              <a:t>  4. Reinforcement</a:t>
            </a:r>
          </a:p>
          <a:p>
            <a:pPr>
              <a:buNone/>
            </a:pPr>
            <a:r>
              <a:rPr lang="en-US" sz="3400" dirty="0" smtClean="0"/>
              <a:t>  5. Fluency in asking questions</a:t>
            </a:r>
          </a:p>
          <a:p>
            <a:pPr>
              <a:buNone/>
            </a:pPr>
            <a:r>
              <a:rPr lang="en-US" sz="3400" dirty="0" smtClean="0"/>
              <a:t>  6. Divergent questions</a:t>
            </a:r>
          </a:p>
          <a:p>
            <a:pPr>
              <a:buNone/>
            </a:pPr>
            <a:r>
              <a:rPr lang="en-US" sz="3400" dirty="0" smtClean="0"/>
              <a:t>  7. Recognizing attending </a:t>
            </a:r>
            <a:r>
              <a:rPr lang="en-US" sz="3400" dirty="0" err="1" smtClean="0"/>
              <a:t>behaviour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8. Illustrating and use of examples</a:t>
            </a:r>
          </a:p>
          <a:p>
            <a:pPr>
              <a:buNone/>
            </a:pPr>
            <a:r>
              <a:rPr lang="en-US" sz="3400" dirty="0" smtClean="0"/>
              <a:t>  9. Probing questions</a:t>
            </a:r>
          </a:p>
          <a:p>
            <a:pPr>
              <a:buNone/>
            </a:pPr>
            <a:r>
              <a:rPr lang="en-US" sz="3400" dirty="0" smtClean="0"/>
              <a:t> 10. High order questioning</a:t>
            </a:r>
          </a:p>
          <a:p>
            <a:pPr>
              <a:buNone/>
            </a:pPr>
            <a:r>
              <a:rPr lang="en-US" sz="3400" dirty="0" smtClean="0"/>
              <a:t>11. Lecturing</a:t>
            </a:r>
          </a:p>
          <a:p>
            <a:pPr>
              <a:buNone/>
            </a:pPr>
            <a:r>
              <a:rPr lang="en-US" sz="3400" dirty="0" smtClean="0"/>
              <a:t>12. Planned repetition</a:t>
            </a:r>
          </a:p>
          <a:p>
            <a:pPr>
              <a:buNone/>
            </a:pPr>
            <a:r>
              <a:rPr lang="en-US" sz="3400" dirty="0" smtClean="0"/>
              <a:t>13. Completeness of communication</a:t>
            </a:r>
          </a:p>
          <a:p>
            <a:pPr>
              <a:buNone/>
            </a:pPr>
            <a:r>
              <a:rPr lang="en-US" sz="3400" dirty="0" smtClean="0"/>
              <a:t>14. Clos</a:t>
            </a:r>
            <a:r>
              <a:rPr lang="en-US" dirty="0" smtClean="0"/>
              <a:t>ure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13 skills defined by Dr. </a:t>
            </a:r>
            <a:r>
              <a:rPr lang="en-US" dirty="0" err="1" smtClean="0"/>
              <a:t>Passi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Writing instructional objectives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Introducing lesson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Fluency in questions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Probing questions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Explaining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Illustrating with examples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Stimulus variations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Silence and non-verbal cues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Reinforcement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Increasing pupil participation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Using Black board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Achieving closure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Re-</a:t>
            </a:r>
            <a:r>
              <a:rPr lang="en-US" sz="2400" dirty="0" err="1" smtClean="0"/>
              <a:t>organising</a:t>
            </a:r>
            <a:r>
              <a:rPr lang="en-US" sz="2400" dirty="0" smtClean="0"/>
              <a:t> attending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682</Words>
  <Application>Microsoft Office PowerPoint</Application>
  <PresentationFormat>On-screen Show (4:3)</PresentationFormat>
  <Paragraphs>115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Skills of Teaching and its components</vt:lpstr>
      <vt:lpstr>Skills of Teaching</vt:lpstr>
      <vt:lpstr>Slide 3</vt:lpstr>
      <vt:lpstr>Slide 4</vt:lpstr>
      <vt:lpstr>Characteristics of Micro teaching</vt:lpstr>
      <vt:lpstr>Three Phases of Micro Teaching-J.C.Cliff</vt:lpstr>
      <vt:lpstr>Importance of Micro-Teaching Technique</vt:lpstr>
      <vt:lpstr>Different Skills</vt:lpstr>
      <vt:lpstr>13 skills defined by Dr. Passi</vt:lpstr>
      <vt:lpstr>Types regarding utility</vt:lpstr>
      <vt:lpstr>Questioning</vt:lpstr>
      <vt:lpstr>Types of Questioning</vt:lpstr>
      <vt:lpstr>Slide 13</vt:lpstr>
      <vt:lpstr>Components of Skill of Questioning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of Teaching</dc:title>
  <dc:creator>A</dc:creator>
  <cp:lastModifiedBy>USER</cp:lastModifiedBy>
  <cp:revision>61</cp:revision>
  <dcterms:created xsi:type="dcterms:W3CDTF">2016-02-27T03:54:52Z</dcterms:created>
  <dcterms:modified xsi:type="dcterms:W3CDTF">2017-11-01T14:27:13Z</dcterms:modified>
</cp:coreProperties>
</file>